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31812D5-3CD5-414D-9E7C-CCB09C5D3FB5}" type="datetimeFigureOut">
              <a:rPr lang="ru-RU" smtClean="0"/>
              <a:pPr/>
              <a:t>07.09.2016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307B6B6-C47C-44B5-A462-C5730FA840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yt3.ggpht.com/-dDR27W02zLU/AAAAAAAAAAI/AAAAAAAAAAA/t3AH6v8XV40/s900-c-k-no-rj-c0xffffff/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036496" cy="486916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5445224"/>
            <a:ext cx="8686800" cy="108012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Щоб</a:t>
            </a:r>
            <a:r>
              <a:rPr lang="ru-RU" dirty="0" smtClean="0"/>
              <a:t> у </a:t>
            </a:r>
            <a:r>
              <a:rPr lang="ru-RU" dirty="0" err="1" smtClean="0"/>
              <a:t>серц</a:t>
            </a:r>
            <a:r>
              <a:rPr lang="uk-UA" dirty="0" smtClean="0"/>
              <a:t>і жила Батьківщина…</a:t>
            </a:r>
            <a:br>
              <a:rPr lang="uk-UA" dirty="0" smtClean="0"/>
            </a:br>
            <a:r>
              <a:rPr lang="uk-UA" dirty="0" smtClean="0"/>
              <a:t>                                                        </a:t>
            </a:r>
            <a:r>
              <a:rPr lang="uk-UA" sz="1300" b="1" dirty="0" smtClean="0">
                <a:latin typeface="Times New Roman" pitchFamily="18" charset="0"/>
              </a:rPr>
              <a:t>Костянтинівська СЗШІ №32</a:t>
            </a:r>
            <a:br>
              <a:rPr lang="uk-UA" sz="1300" b="1" dirty="0" smtClean="0">
                <a:latin typeface="Times New Roman" pitchFamily="18" charset="0"/>
              </a:rPr>
            </a:br>
            <a:r>
              <a:rPr lang="uk-UA" sz="1300" b="1" dirty="0" smtClean="0">
                <a:latin typeface="Times New Roman" pitchFamily="18" charset="0"/>
              </a:rPr>
              <a:t>                                                                                                                                                    Донецької обласної ради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                                                                                                               </a:t>
            </a:r>
            <a:r>
              <a:rPr lang="uk-UA" sz="1200" i="1" dirty="0" smtClean="0"/>
              <a:t>Учитель-дефектолог </a:t>
            </a:r>
            <a:r>
              <a:rPr lang="en-US" sz="1200" i="1" dirty="0" smtClean="0"/>
              <a:t>|| </a:t>
            </a:r>
            <a:r>
              <a:rPr lang="uk-UA" sz="1200" i="1" dirty="0" smtClean="0"/>
              <a:t>категорії</a:t>
            </a:r>
            <a:br>
              <a:rPr lang="uk-UA" sz="1200" i="1" dirty="0" smtClean="0"/>
            </a:br>
            <a:r>
              <a:rPr lang="uk-UA" sz="1200" i="1" dirty="0" smtClean="0"/>
              <a:t>                                                                                                                                                                  </a:t>
            </a:r>
            <a:r>
              <a:rPr lang="uk-UA" sz="1200" i="1" dirty="0" err="1" smtClean="0"/>
              <a:t>Хоролець</a:t>
            </a:r>
            <a:r>
              <a:rPr lang="uk-UA" sz="1200" i="1" dirty="0" smtClean="0"/>
              <a:t> Ірина Олександрівна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945880" y="5805264"/>
            <a:ext cx="45719" cy="64807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427984" y="476672"/>
            <a:ext cx="4536504" cy="5419725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Тваринні символи: </a:t>
            </a: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>                             Лелека</a:t>
            </a: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>                     соловейко</a:t>
            </a: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>                         ластівка</a:t>
            </a:r>
            <a:endParaRPr lang="ru-RU" sz="3200" dirty="0"/>
          </a:p>
        </p:txBody>
      </p:sp>
      <p:pic>
        <p:nvPicPr>
          <p:cNvPr id="34818" name="Picture 2" descr="http://photos.lifeisphoto.ru/36/0/3695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23928" cy="2942946"/>
          </a:xfrm>
          <a:prstGeom prst="rect">
            <a:avLst/>
          </a:prstGeom>
          <a:noFill/>
        </p:spPr>
      </p:pic>
      <p:pic>
        <p:nvPicPr>
          <p:cNvPr id="34820" name="Picture 4" descr="http://s008.radikal.ru/i305/1012/c6/a5fab9ebc8a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916832"/>
            <a:ext cx="3410744" cy="2842287"/>
          </a:xfrm>
          <a:prstGeom prst="roundRect">
            <a:avLst/>
          </a:prstGeom>
          <a:noFill/>
        </p:spPr>
      </p:pic>
      <p:pic>
        <p:nvPicPr>
          <p:cNvPr id="34822" name="Picture 6" descr="http://animalreader.ru/wp-content/uploads/2015/02/gg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536" y="3861048"/>
            <a:ext cx="3840427" cy="28803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9525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340768"/>
            <a:ext cx="20882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Вишиванка;</a:t>
            </a:r>
          </a:p>
          <a:p>
            <a:r>
              <a:rPr lang="uk-UA" b="1" dirty="0" smtClean="0"/>
              <a:t>Віночок;</a:t>
            </a:r>
          </a:p>
          <a:p>
            <a:r>
              <a:rPr lang="uk-UA" b="1" dirty="0" smtClean="0"/>
              <a:t>Шаровари;</a:t>
            </a:r>
          </a:p>
          <a:p>
            <a:r>
              <a:rPr lang="uk-UA" b="1" dirty="0" smtClean="0"/>
              <a:t>Пояс та чоботи. </a:t>
            </a:r>
            <a:endParaRPr lang="ru-RU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76672"/>
            <a:ext cx="3240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Український національний одяг</a:t>
            </a:r>
            <a:endParaRPr lang="ru-RU" dirty="0"/>
          </a:p>
        </p:txBody>
      </p:sp>
      <p:pic>
        <p:nvPicPr>
          <p:cNvPr id="35842" name="Picture 2" descr="http://3.bp.blogspot.com/-w7NI69eBfgI/T4XleLeTKJI/AAAAAAAAAHw/ApgLT7waDDk/s1600/cen-809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19" y="0"/>
            <a:ext cx="4608513" cy="6741368"/>
          </a:xfrm>
          <a:prstGeom prst="rect">
            <a:avLst/>
          </a:prstGeom>
          <a:noFill/>
        </p:spPr>
      </p:pic>
      <p:pic>
        <p:nvPicPr>
          <p:cNvPr id="35844" name="Picture 4" descr="http://iz.com.ua/images/stories/1_2013/05/24/5818_136852555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3743325" cy="2495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1"/>
            <a:ext cx="62464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smtClean="0">
                <a:solidFill>
                  <a:srgbClr val="990033"/>
                </a:solidFill>
              </a:rPr>
              <a:t>Діячі </a:t>
            </a:r>
            <a:r>
              <a:rPr lang="uk-UA" sz="2000" b="1" smtClean="0">
                <a:solidFill>
                  <a:srgbClr val="990033"/>
                </a:solidFill>
              </a:rPr>
              <a:t> культури, </a:t>
            </a:r>
            <a:r>
              <a:rPr lang="uk-UA" sz="2000" b="1" dirty="0" smtClean="0">
                <a:solidFill>
                  <a:srgbClr val="990033"/>
                </a:solidFill>
              </a:rPr>
              <a:t>які звеличали нашу державу </a:t>
            </a:r>
            <a:r>
              <a:rPr lang="uk-UA" sz="2000" b="1" smtClean="0">
                <a:solidFill>
                  <a:srgbClr val="990033"/>
                </a:solidFill>
              </a:rPr>
              <a:t>своїм </a:t>
            </a:r>
            <a:r>
              <a:rPr lang="uk-UA" sz="2000" b="1" smtClean="0">
                <a:solidFill>
                  <a:srgbClr val="990033"/>
                </a:solidFill>
              </a:rPr>
              <a:t>талантом:</a:t>
            </a:r>
            <a:endParaRPr lang="uk-UA" sz="2000" b="1" dirty="0" smtClean="0">
              <a:solidFill>
                <a:srgbClr val="990033"/>
              </a:solidFill>
            </a:endParaRPr>
          </a:p>
          <a:p>
            <a:r>
              <a:rPr lang="uk-UA" sz="2000" b="1" dirty="0">
                <a:solidFill>
                  <a:srgbClr val="990033"/>
                </a:solidFill>
              </a:rPr>
              <a:t> </a:t>
            </a:r>
            <a:r>
              <a:rPr lang="uk-UA" sz="2000" b="1" dirty="0" smtClean="0">
                <a:solidFill>
                  <a:srgbClr val="990033"/>
                </a:solidFill>
              </a:rPr>
              <a:t>                                            Т.Г. Шевченко</a:t>
            </a:r>
          </a:p>
          <a:p>
            <a:r>
              <a:rPr lang="uk-UA" sz="2000" b="1" dirty="0">
                <a:solidFill>
                  <a:srgbClr val="990033"/>
                </a:solidFill>
              </a:rPr>
              <a:t> </a:t>
            </a:r>
            <a:r>
              <a:rPr lang="uk-UA" sz="2000" b="1" dirty="0" smtClean="0">
                <a:solidFill>
                  <a:srgbClr val="990033"/>
                </a:solidFill>
              </a:rPr>
              <a:t>                                             Леся Українка</a:t>
            </a:r>
          </a:p>
          <a:p>
            <a:r>
              <a:rPr lang="uk-UA" sz="2000" b="1" dirty="0">
                <a:solidFill>
                  <a:srgbClr val="990033"/>
                </a:solidFill>
              </a:rPr>
              <a:t> </a:t>
            </a:r>
            <a:r>
              <a:rPr lang="uk-UA" sz="2000" b="1" dirty="0" smtClean="0">
                <a:solidFill>
                  <a:srgbClr val="990033"/>
                </a:solidFill>
              </a:rPr>
              <a:t>                                             Іван Франко</a:t>
            </a:r>
            <a:endParaRPr lang="ru-RU" sz="2000" dirty="0"/>
          </a:p>
        </p:txBody>
      </p:sp>
      <p:pic>
        <p:nvPicPr>
          <p:cNvPr id="36866" name="Picture 2" descr="http://venec-group.ru/assets/images/taras-shevchen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8"/>
            <a:ext cx="3353044" cy="43924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6868" name="Picture 4" descr="http://bigfoto.in.ua/wp-content/uploads/2015/01/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492896"/>
            <a:ext cx="2712630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6870" name="Picture 6" descr="http://bibl-iv-franko.narod.ru/I_Franko-portret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764704"/>
            <a:ext cx="2428875" cy="3009901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svitppt.com.ua/images/49/48183/960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    Ми - українці!</a:t>
            </a:r>
            <a:endParaRPr lang="ru-RU" dirty="0"/>
          </a:p>
        </p:txBody>
      </p:sp>
      <p:pic>
        <p:nvPicPr>
          <p:cNvPr id="38914" name="Picture 2" descr="http://www.uamodna.com/assets/articles/image/4rzkcwxm/fullsiz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7992888" cy="5568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01752" y="457200"/>
            <a:ext cx="2614064" cy="585212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400" dirty="0" err="1" smtClean="0"/>
              <a:t>Красивий</a:t>
            </a:r>
            <a:r>
              <a:rPr lang="ru-RU" sz="2400" dirty="0" smtClean="0"/>
              <a:t>, </a:t>
            </a:r>
            <a:r>
              <a:rPr lang="ru-RU" sz="2400" dirty="0" err="1" smtClean="0"/>
              <a:t>щедрий</a:t>
            </a:r>
            <a:r>
              <a:rPr lang="ru-RU" sz="2400" dirty="0" smtClean="0"/>
              <a:t>, </a:t>
            </a:r>
            <a:r>
              <a:rPr lang="ru-RU" sz="2400" dirty="0" err="1" smtClean="0"/>
              <a:t>рідний</a:t>
            </a:r>
            <a:r>
              <a:rPr lang="ru-RU" sz="2400" dirty="0" smtClean="0"/>
              <a:t> край</a:t>
            </a:r>
            <a:br>
              <a:rPr lang="ru-RU" sz="2400" dirty="0" smtClean="0"/>
            </a:br>
            <a:r>
              <a:rPr lang="ru-RU" sz="2400" dirty="0" smtClean="0"/>
              <a:t>           І </a:t>
            </a:r>
            <a:r>
              <a:rPr lang="ru-RU" sz="2400" dirty="0" err="1" smtClean="0"/>
              <a:t>мова</a:t>
            </a:r>
            <a:r>
              <a:rPr lang="ru-RU" sz="2400" dirty="0" smtClean="0"/>
              <a:t> наша - </a:t>
            </a:r>
            <a:r>
              <a:rPr lang="ru-RU" sz="2400" dirty="0" err="1" smtClean="0"/>
              <a:t>солов’їна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>           Люби, </a:t>
            </a:r>
            <a:r>
              <a:rPr lang="ru-RU" sz="2400" dirty="0" err="1" smtClean="0"/>
              <a:t>шануй</a:t>
            </a:r>
            <a:r>
              <a:rPr lang="ru-RU" sz="2400" dirty="0" smtClean="0"/>
              <a:t>, </a:t>
            </a:r>
            <a:r>
              <a:rPr lang="ru-RU" sz="2400" dirty="0" err="1" smtClean="0"/>
              <a:t>оберігай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     Усе,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зветься</a:t>
            </a:r>
            <a:r>
              <a:rPr lang="ru-RU" sz="2400" dirty="0" smtClean="0"/>
              <a:t>  </a:t>
            </a:r>
            <a:r>
              <a:rPr lang="ru-RU" dirty="0" smtClean="0"/>
              <a:t>… </a:t>
            </a:r>
            <a:r>
              <a:rPr lang="ru-RU" dirty="0" err="1" smtClean="0"/>
              <a:t>Україна</a:t>
            </a:r>
            <a:endParaRPr lang="ru-RU" dirty="0"/>
          </a:p>
        </p:txBody>
      </p:sp>
      <p:pic>
        <p:nvPicPr>
          <p:cNvPr id="14338" name="Picture 2" descr="http://mir.egypt.edusite.ru/images/p21_moyarodina-ukraina-vseobshaayadeklaraciyapravcheloveka-stat-ya15-movchanirina-16let-gkonstantinovka-doneckayaoblast--ukra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32656"/>
            <a:ext cx="6300192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>Є у </a:t>
            </a:r>
            <a:r>
              <a:rPr lang="ru-RU" sz="2200" dirty="0" err="1" smtClean="0"/>
              <a:t>всіх</a:t>
            </a:r>
            <a:r>
              <a:rPr lang="ru-RU" sz="2200" dirty="0" smtClean="0"/>
              <a:t> одна </a:t>
            </a:r>
            <a:r>
              <a:rPr lang="ru-RU" sz="2200" dirty="0" err="1" smtClean="0"/>
              <a:t>країна</a:t>
            </a:r>
            <a:r>
              <a:rPr lang="ru-RU" sz="2200" dirty="0" smtClean="0"/>
              <a:t>, </a:t>
            </a:r>
            <a:r>
              <a:rPr lang="uk-UA" sz="2200" dirty="0" smtClean="0"/>
              <a:t> </a:t>
            </a:r>
            <a:r>
              <a:rPr lang="ru-RU" sz="2200" dirty="0" err="1" smtClean="0"/>
              <a:t>Найрідніша</a:t>
            </a:r>
            <a:r>
              <a:rPr lang="ru-RU" sz="2200" dirty="0" smtClean="0"/>
              <a:t> нам </a:t>
            </a:r>
            <a:r>
              <a:rPr lang="ru-RU" sz="2200" dirty="0" err="1" smtClean="0"/>
              <a:t>усім</a:t>
            </a:r>
            <a:r>
              <a:rPr lang="ru-RU" sz="2200" dirty="0" smtClean="0"/>
              <a:t>.</a:t>
            </a:r>
            <a:br>
              <a:rPr lang="ru-RU" sz="2200" dirty="0" smtClean="0"/>
            </a:br>
            <a:r>
              <a:rPr lang="uk-UA" sz="2200" dirty="0" smtClean="0"/>
              <a:t>        </a:t>
            </a:r>
            <a:r>
              <a:rPr lang="ru-RU" sz="2200" dirty="0" smtClean="0"/>
              <a:t>То прекрасна </a:t>
            </a:r>
            <a:r>
              <a:rPr lang="ru-RU" sz="2200" dirty="0" err="1" smtClean="0"/>
              <a:t>Україна</a:t>
            </a:r>
            <a:r>
              <a:rPr lang="ru-RU" sz="2200" dirty="0" smtClean="0"/>
              <a:t>, </a:t>
            </a:r>
            <a:r>
              <a:rPr lang="ru-RU" sz="2200" dirty="0" err="1" smtClean="0"/>
              <a:t>Нашого</a:t>
            </a:r>
            <a:r>
              <a:rPr lang="ru-RU" sz="2200" dirty="0" smtClean="0"/>
              <a:t> народу </a:t>
            </a:r>
            <a:r>
              <a:rPr lang="ru-RU" sz="2200" dirty="0" err="1" smtClean="0"/>
              <a:t>дім</a:t>
            </a:r>
            <a:r>
              <a:rPr lang="ru-RU" sz="22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7650" name="Picture 2" descr="https://sportarena.com/wp-content/uploads/2016/06/76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1196752"/>
            <a:ext cx="9397149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vitppt.com.ua/images/35/34574/770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86" y="46767"/>
            <a:ext cx="9089514" cy="68112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g1.liveinternet.ru/images/attach/c/7/98/641/98641939_larg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486916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5229200"/>
            <a:ext cx="7560840" cy="144016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  <a:defRPr/>
            </a:pPr>
            <a:r>
              <a:rPr lang="uk-UA" sz="2700" cap="none" dirty="0" smtClean="0">
                <a:latin typeface="Times New Roman" pitchFamily="18" charset="0"/>
                <a:cs typeface="Times New Roman" pitchFamily="18" charset="0"/>
              </a:rPr>
              <a:t>Київ розташувався на берегах Дніпра. Дніпро – найбільша річка України, протікає через усю Україну, гордість, слава України. Впадає в Чорне море.</a:t>
            </a: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800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</a:rPr>
              <a:t> </a:t>
            </a:r>
            <a:r>
              <a:rPr lang="ru-RU" sz="1800" cap="none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ru-RU" sz="1800" cap="none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</a:rPr>
            </a:br>
            <a:endParaRPr lang="ru-RU" sz="1800" cap="none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2974104" cy="5564088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uk-UA" sz="2800" b="1" dirty="0" smtClean="0"/>
              <a:t>Наш прапор</a:t>
            </a:r>
            <a:r>
              <a:rPr lang="uk-UA" sz="2200" b="1" dirty="0" smtClean="0"/>
              <a:t/>
            </a:r>
            <a:br>
              <a:rPr lang="uk-UA" sz="2200" b="1" dirty="0" smtClean="0"/>
            </a:br>
            <a:r>
              <a:rPr lang="uk-UA" sz="2200" b="1" dirty="0" smtClean="0"/>
              <a:t/>
            </a:r>
            <a:br>
              <a:rPr lang="uk-UA" sz="2200" b="1" dirty="0" smtClean="0"/>
            </a:br>
            <a:r>
              <a:rPr lang="uk-UA" sz="2200" b="1" dirty="0" smtClean="0"/>
              <a:t/>
            </a:r>
            <a:br>
              <a:rPr lang="uk-UA" sz="2200" b="1" dirty="0" smtClean="0"/>
            </a:br>
            <a:r>
              <a:rPr lang="uk-UA" sz="2200" b="1" dirty="0" smtClean="0"/>
              <a:t>Небеса блакитні сяють з глибини,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sz="2200" b="1" dirty="0" smtClean="0"/>
              <a:t>А пшеничні й житні мерехтять лани.</a:t>
            </a:r>
            <a:br>
              <a:rPr lang="uk-UA" sz="2200" b="1" dirty="0" smtClean="0"/>
            </a:br>
            <a:r>
              <a:rPr lang="uk-UA" sz="2200" b="1" dirty="0" smtClean="0"/>
              <a:t>Образ цей не зблідне, хоч минуть жнива,</a:t>
            </a:r>
            <a:br>
              <a:rPr lang="uk-UA" sz="2200" b="1" dirty="0" smtClean="0"/>
            </a:br>
            <a:r>
              <a:rPr lang="uk-UA" sz="2200" b="1" dirty="0" smtClean="0"/>
              <a:t>Це знамено рідне – злото й синява.</a:t>
            </a:r>
            <a:br>
              <a:rPr lang="uk-UA" sz="2200" b="1" dirty="0" smtClean="0"/>
            </a:br>
            <a:r>
              <a:rPr lang="uk-UA" sz="2200" b="1" dirty="0" smtClean="0"/>
              <a:t>Прапор наш, як літо, в сонці майорить – </a:t>
            </a:r>
            <a:br>
              <a:rPr lang="uk-UA" sz="2200" b="1" dirty="0" smtClean="0"/>
            </a:br>
            <a:r>
              <a:rPr lang="uk-UA" sz="2200" b="1" dirty="0" smtClean="0"/>
              <a:t>По долині жито, по горі блакить. </a:t>
            </a:r>
            <a:br>
              <a:rPr lang="uk-UA" sz="2200" b="1" dirty="0" smtClean="0"/>
            </a:br>
            <a:r>
              <a:rPr lang="uk-UA" sz="1800" b="1" dirty="0" smtClean="0"/>
              <a:t>                                                     Д. Павличко</a:t>
            </a:r>
            <a:r>
              <a:rPr lang="uk-UA" sz="2800" b="1" dirty="0" smtClean="0"/>
              <a:t/>
            </a:r>
            <a:br>
              <a:rPr lang="uk-UA" sz="2800" b="1" dirty="0" smtClean="0"/>
            </a:br>
            <a:endParaRPr lang="ru-RU" dirty="0"/>
          </a:p>
        </p:txBody>
      </p:sp>
      <p:pic>
        <p:nvPicPr>
          <p:cNvPr id="30722" name="Picture 2" descr="http://gomgal.lviv.ua/NewsFoto/p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3" y="1196752"/>
            <a:ext cx="5796137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8104" y="764704"/>
            <a:ext cx="3456384" cy="5832648"/>
          </a:xfrm>
        </p:spPr>
        <p:txBody>
          <a:bodyPr>
            <a:normAutofit/>
          </a:bodyPr>
          <a:lstStyle/>
          <a:p>
            <a:r>
              <a:rPr lang="uk-UA" sz="2000" b="1" dirty="0" smtClean="0"/>
              <a:t>Герб – це офіційна емблема держави, що зображується на грошових знаках, печатках, на офіційних вивісках державних установ, навчальних закладів.</a:t>
            </a:r>
            <a:br>
              <a:rPr lang="uk-UA" sz="2000" b="1" dirty="0" smtClean="0"/>
            </a:br>
            <a:r>
              <a:rPr lang="uk-UA" sz="2000" b="1" dirty="0" smtClean="0"/>
              <a:t/>
            </a:r>
            <a:br>
              <a:rPr lang="uk-UA" sz="2000" b="1" dirty="0" smtClean="0"/>
            </a:br>
            <a:r>
              <a:rPr lang="uk-UA" sz="2000" b="1" dirty="0" smtClean="0"/>
              <a:t>Герб означає в перекладі з німецької </a:t>
            </a:r>
            <a:r>
              <a:rPr lang="uk-UA" sz="2000" b="1" dirty="0" err="1" smtClean="0"/>
              <a:t>“спадщина”</a:t>
            </a:r>
            <a:r>
              <a:rPr lang="uk-UA" sz="2000" b="1" dirty="0" smtClean="0"/>
              <a:t/>
            </a:r>
            <a:br>
              <a:rPr lang="uk-UA" sz="2000" b="1" dirty="0" smtClean="0"/>
            </a:br>
            <a:r>
              <a:rPr lang="uk-UA" sz="2000" b="1" dirty="0" smtClean="0"/>
              <a:t/>
            </a:r>
            <a:br>
              <a:rPr lang="uk-UA" sz="2000" b="1" dirty="0" smtClean="0"/>
            </a:br>
            <a:r>
              <a:rPr lang="uk-UA" sz="2000" b="1" dirty="0" smtClean="0"/>
              <a:t>Сучасний Герб України символізує спорідненість поколінь, мир і творчу працю українського народу. 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1746" name="Picture 2" descr="http://www.abicom.com.ua/images/katalog/gerb%202%20abicom%20306x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5543996" cy="6364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1752" y="116632"/>
            <a:ext cx="4054224" cy="3240360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  <a:defRPr/>
            </a:pP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 smtClean="0"/>
              <a:t>Герб</a:t>
            </a:r>
            <a:r>
              <a:rPr lang="uk-UA" sz="2400" dirty="0" smtClean="0"/>
              <a:t>         (Н.Поклад) </a:t>
            </a: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400" b="1" dirty="0" smtClean="0"/>
              <a:t/>
            </a:r>
            <a:br>
              <a:rPr lang="uk-UA" sz="2400" b="1" dirty="0" smtClean="0"/>
            </a:br>
            <a:r>
              <a:rPr lang="uk-UA" sz="2200" b="1" dirty="0" smtClean="0"/>
              <a:t>Наш герб – тризуб,</a:t>
            </a:r>
            <a:br>
              <a:rPr lang="uk-UA" sz="2200" b="1" dirty="0" smtClean="0"/>
            </a:br>
            <a:r>
              <a:rPr lang="uk-UA" sz="2200" b="1" dirty="0" smtClean="0"/>
              <a:t>Це воля, слава й сила;</a:t>
            </a:r>
            <a:br>
              <a:rPr lang="uk-UA" sz="2200" b="1" dirty="0" smtClean="0"/>
            </a:br>
            <a:r>
              <a:rPr lang="uk-UA" sz="2200" b="1" dirty="0" smtClean="0"/>
              <a:t>Наш герб – тризуб.</a:t>
            </a:r>
            <a:br>
              <a:rPr lang="uk-UA" sz="2200" b="1" dirty="0" smtClean="0"/>
            </a:br>
            <a:r>
              <a:rPr lang="uk-UA" sz="2200" b="1" dirty="0" smtClean="0"/>
              <a:t>Неволя нас косила,</a:t>
            </a:r>
            <a:br>
              <a:rPr lang="uk-UA" sz="2200" b="1" dirty="0" smtClean="0"/>
            </a:br>
            <a:r>
              <a:rPr lang="uk-UA" sz="2200" b="1" dirty="0" smtClean="0"/>
              <a:t>Та ми зросли, ми, є,</a:t>
            </a:r>
            <a:br>
              <a:rPr lang="uk-UA" sz="2200" b="1" dirty="0" smtClean="0"/>
            </a:br>
            <a:r>
              <a:rPr lang="uk-UA" sz="2200" b="1" dirty="0" smtClean="0"/>
              <a:t>Ми завжди </a:t>
            </a:r>
            <a:r>
              <a:rPr lang="uk-UA" sz="2200" b="1" dirty="0" err="1" smtClean="0"/>
              <a:t>будем</a:t>
            </a:r>
            <a:r>
              <a:rPr lang="uk-UA" sz="2200" b="1" dirty="0" smtClean="0"/>
              <a:t>,</a:t>
            </a:r>
            <a:br>
              <a:rPr lang="uk-UA" sz="2200" b="1" dirty="0" smtClean="0"/>
            </a:br>
            <a:r>
              <a:rPr lang="uk-UA" sz="2200" b="1" dirty="0" smtClean="0"/>
              <a:t>Добро і пісню</a:t>
            </a:r>
            <a:br>
              <a:rPr lang="uk-UA" sz="2200" b="1" dirty="0" smtClean="0"/>
            </a:br>
            <a:r>
              <a:rPr lang="uk-UA" sz="2200" b="1" dirty="0" smtClean="0"/>
              <a:t>Несемо ми людям.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sz="2800" dirty="0" smtClean="0"/>
              <a:t>                                                    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  <p:pic>
        <p:nvPicPr>
          <p:cNvPr id="32770" name="Picture 2" descr="http://www.skadschool3.pp.ua/wp-content/uploads/2016/01/1325896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645024"/>
            <a:ext cx="8856984" cy="3024336"/>
          </a:xfrm>
          <a:prstGeom prst="rect">
            <a:avLst/>
          </a:prstGeom>
          <a:noFill/>
        </p:spPr>
      </p:pic>
      <p:pic>
        <p:nvPicPr>
          <p:cNvPr id="32772" name="Picture 4" descr="http://zhuravlyk.uz.ua/wp-content/uploads/2015/08/S001-1024x66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60648"/>
            <a:ext cx="5040560" cy="3273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41375"/>
          </a:xfrm>
        </p:spPr>
        <p:txBody>
          <a:bodyPr/>
          <a:lstStyle/>
          <a:p>
            <a:r>
              <a:rPr lang="uk-UA" dirty="0" smtClean="0"/>
              <a:t>Рослинні символи України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72899" y="3244334"/>
            <a:ext cx="2798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Рослинні символи України</a:t>
            </a:r>
            <a:endParaRPr lang="ru-RU" dirty="0"/>
          </a:p>
        </p:txBody>
      </p:sp>
      <p:pic>
        <p:nvPicPr>
          <p:cNvPr id="33794" name="Picture 2" descr="http://svitppt.com.ua/images/48/47573/960/img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100</TotalTime>
  <Words>124</Words>
  <Application>Microsoft Office PowerPoint</Application>
  <PresentationFormat>Экран (4:3)</PresentationFormat>
  <Paragraphs>20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Щоб у серці жила Батьківщина…                                                         Костянтинівська СЗШІ №32                                                                                                                                                     Донецької обласної ради                                                                                                                Учитель-дефектолог || категорії                                                                                                                                                                   Хоролець Ірина Олександрівна </vt:lpstr>
      <vt:lpstr> Красивий, щедрий, рідний край            І мова наша - солов’їна.            Люби, шануй, оберігай            Усе, що зветься  … Україна</vt:lpstr>
      <vt:lpstr>Є у всіх одна країна,  Найрідніша нам усім.         То прекрасна Україна, Нашого народу дім. </vt:lpstr>
      <vt:lpstr>Слайд 4</vt:lpstr>
      <vt:lpstr>Київ розташувався на берегах Дніпра. Дніпро – найбільша річка України, протікає через усю Україну, гордість, слава України. Впадає в Чорне море.    </vt:lpstr>
      <vt:lpstr>Наш прапор   Небеса блакитні сяють з глибини, А пшеничні й житні мерехтять лани. Образ цей не зблідне, хоч минуть жнива, Це знамено рідне – злото й синява. Прапор наш, як літо, в сонці майорить –  По долині жито, по горі блакить.                                                       Д. Павличко </vt:lpstr>
      <vt:lpstr>Герб – це офіційна емблема держави, що зображується на грошових знаках, печатках, на офіційних вивісках державних установ, навчальних закладів.  Герб означає в перекладі з німецької “спадщина”  Сучасний Герб України символізує спорідненість поколінь, мир і творчу працю українського народу.   </vt:lpstr>
      <vt:lpstr>     Герб         (Н.Поклад)   Наш герб – тризуб, Це воля, слава й сила; Наш герб – тризуб. Неволя нас косила, Та ми зросли, ми, є, Ми завжди будем, Добро і пісню Несемо ми людям.                                                        </vt:lpstr>
      <vt:lpstr>Рослинні символи України</vt:lpstr>
      <vt:lpstr>Тваринні символи:                               Лелека                        соловейко                            ластівка</vt:lpstr>
      <vt:lpstr>Слайд 11</vt:lpstr>
      <vt:lpstr>Слайд 12</vt:lpstr>
      <vt:lpstr>Слайд 13</vt:lpstr>
      <vt:lpstr>                     Ми - українці!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Щоб у серці жила Батьківщина…                                                         Костянтинівська СЗШІ №32                                                                                                                                                     Донецької обласної ради                                                                                                                Учитель-дефектолог || категорії                                                                                                                                                                   Хоролець Ірина Олександрівна</dc:title>
  <dc:creator>Irina</dc:creator>
  <cp:lastModifiedBy>Irina</cp:lastModifiedBy>
  <cp:revision>12</cp:revision>
  <dcterms:created xsi:type="dcterms:W3CDTF">2016-08-30T18:57:11Z</dcterms:created>
  <dcterms:modified xsi:type="dcterms:W3CDTF">2016-09-07T18:30:56Z</dcterms:modified>
</cp:coreProperties>
</file>